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10058400" cx="7772400"/>
  <p:notesSz cx="6858000" cy="9144000"/>
  <p:embeddedFontLst>
    <p:embeddedFont>
      <p:font typeface="Halant"/>
      <p:regular r:id="rId9"/>
      <p:bold r:id="rId10"/>
    </p:embeddedFont>
    <p:embeddedFont>
      <p:font typeface="Plus Jakarta Sans"/>
      <p:regular r:id="rId11"/>
      <p:bold r:id="rId12"/>
      <p:italic r:id="rId13"/>
      <p:boldItalic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D38E883-57AE-45AC-8F50-9C7ABCA159B1}">
  <a:tblStyle styleId="{BD38E883-57AE-45AC-8F50-9C7ABCA159B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usJakartaSans-regular.fntdata"/><Relationship Id="rId10" Type="http://schemas.openxmlformats.org/officeDocument/2006/relationships/font" Target="fonts/Halant-bold.fntdata"/><Relationship Id="rId13" Type="http://schemas.openxmlformats.org/officeDocument/2006/relationships/font" Target="fonts/PlusJakartaSans-italic.fntdata"/><Relationship Id="rId12" Type="http://schemas.openxmlformats.org/officeDocument/2006/relationships/font" Target="fonts/PlusJakartaSans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regular.fntdata"/><Relationship Id="rId15" Type="http://schemas.openxmlformats.org/officeDocument/2006/relationships/font" Target="fonts/Inter-regular.fntdata"/><Relationship Id="rId14" Type="http://schemas.openxmlformats.org/officeDocument/2006/relationships/font" Target="fonts/PlusJakartaSans-boldItalic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schemas.openxmlformats.org/officeDocument/2006/relationships/font" Target="fonts/Inter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39f1daf221_0_30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39f1daf2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81e29f1fa_0_1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81e29f1f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Freedom in American History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CRP Self-Assessment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757525" y="1526450"/>
            <a:ext cx="5545500" cy="9198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Plus Jakarta Sans"/>
                <a:ea typeface="Plus Jakarta Sans"/>
                <a:cs typeface="Plus Jakarta Sans"/>
                <a:sym typeface="Plus Jakarta Sans"/>
              </a:rPr>
              <a:t>PROMPT</a:t>
            </a:r>
            <a:endParaRPr b="1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the meaning of freedom develop in America from its founding through the Civil War?</a:t>
            </a:r>
            <a:endParaRPr b="1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38625" y="2534825"/>
            <a:ext cx="7112400" cy="6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Write your thesis statement: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Is your thesis statement in your introduction paragraph? 				</a:t>
            </a:r>
            <a:r>
              <a:rPr b="1" lang="en" sz="1200"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Does your thesis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statement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make a historically defensible claim?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topics and evidence of your body paragraphs: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maintain and explain your argument throughout the essay?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changes and continuities did you identify?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explain both changes and continuities?			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you do well in your essay?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area could you improve?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483300" y="2847125"/>
            <a:ext cx="6809700" cy="532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3" name="Google Shape;63;p13"/>
          <p:cNvGraphicFramePr/>
          <p:nvPr/>
        </p:nvGraphicFramePr>
        <p:xfrm>
          <a:off x="483300" y="453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{BD38E883-57AE-45AC-8F50-9C7ABCA159B1}</a:tableStyleId>
              </a:tblPr>
              <a:tblGrid>
                <a:gridCol w="1702425"/>
                <a:gridCol w="1702425"/>
                <a:gridCol w="1702425"/>
                <a:gridCol w="1702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64" name="Google Shape;64;p13"/>
          <p:cNvGraphicFramePr/>
          <p:nvPr/>
        </p:nvGraphicFramePr>
        <p:xfrm>
          <a:off x="483300" y="7086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{BD38E883-57AE-45AC-8F50-9C7ABCA159B1}</a:tableStyleId>
              </a:tblPr>
              <a:tblGrid>
                <a:gridCol w="3404850"/>
                <a:gridCol w="34048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Changes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Continuities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65" name="Google Shape;6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4694" y="1526450"/>
            <a:ext cx="919800" cy="91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Freedom in American History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CRP Self-Assessment (Exemplar)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4" name="Google Shape;7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1757525" y="1526450"/>
            <a:ext cx="5545500" cy="9198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Plus Jakarta Sans"/>
                <a:ea typeface="Plus Jakarta Sans"/>
                <a:cs typeface="Plus Jakarta Sans"/>
                <a:sym typeface="Plus Jakarta Sans"/>
              </a:rPr>
              <a:t>PROMPT</a:t>
            </a:r>
            <a:endParaRPr b="1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the meaning of freedom develop in America from its founding through the Civil War?</a:t>
            </a:r>
            <a:endParaRPr b="1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338625" y="2534825"/>
            <a:ext cx="7112400" cy="6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Write your thesis statement: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Is your thesis statement in your introduction paragraph? 				</a:t>
            </a:r>
            <a:r>
              <a:rPr b="1" lang="en" sz="1200"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Does your thesis statement make a historically defensible claim?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topics and evidence of your body paragraphs: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maintain and explain your argument throughout the essay?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changes and continuities did you identify?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explain both changes and continuities?			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you do well in your essay? </a:t>
            </a: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 supported by claim well with evidence.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area could you improve? </a:t>
            </a: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contextualization point is difficult for me to do well.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483300" y="2847125"/>
            <a:ext cx="6809700" cy="532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Over the course of the 19th century, freedom was based on the ideals in the Declaration of Independence; however, to ensure those ideals were equally applied, groups like women and African Americans fought to be included in that definition, successfully expanding how freedom applied to American citizens.</a:t>
            </a:r>
            <a:endParaRPr b="1" sz="10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9" name="Google Shape;79;p14"/>
          <p:cNvGraphicFramePr/>
          <p:nvPr/>
        </p:nvGraphicFramePr>
        <p:xfrm>
          <a:off x="483300" y="453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{BD38E883-57AE-45AC-8F50-9C7ABCA159B1}</a:tableStyleId>
              </a:tblPr>
              <a:tblGrid>
                <a:gridCol w="1702425"/>
                <a:gridCol w="1702425"/>
                <a:gridCol w="1702425"/>
                <a:gridCol w="1702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Meaning at the Founding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Inclusion and Views of Women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Inclusion and Views of African Americans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C, D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Bill of Rights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Abigail Adams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3/5ths Compromise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80" name="Google Shape;80;p14"/>
          <p:cNvGraphicFramePr/>
          <p:nvPr/>
        </p:nvGraphicFramePr>
        <p:xfrm>
          <a:off x="483300" y="7086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{BD38E883-57AE-45AC-8F50-9C7ABCA159B1}</a:tableStyleId>
              </a:tblPr>
              <a:tblGrid>
                <a:gridCol w="3404850"/>
                <a:gridCol w="34048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Changes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Continuities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Application of rights expanded to include others not originally defined as “citizens”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Protection of rights outlined in the Constitution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81" name="Google Shape;8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4694" y="1526450"/>
            <a:ext cx="919800" cy="9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4"/>
          <p:cNvSpPr/>
          <p:nvPr/>
        </p:nvSpPr>
        <p:spPr>
          <a:xfrm>
            <a:off x="5813325" y="3460175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4"/>
          <p:cNvSpPr/>
          <p:nvPr/>
        </p:nvSpPr>
        <p:spPr>
          <a:xfrm>
            <a:off x="5813325" y="3841175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4"/>
          <p:cNvSpPr/>
          <p:nvPr/>
        </p:nvSpPr>
        <p:spPr>
          <a:xfrm>
            <a:off x="5813325" y="6341725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4"/>
          <p:cNvSpPr/>
          <p:nvPr/>
        </p:nvSpPr>
        <p:spPr>
          <a:xfrm>
            <a:off x="5813325" y="8184075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